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56" r:id="rId7"/>
    <p:sldId id="258" r:id="rId8"/>
    <p:sldId id="261" r:id="rId9"/>
    <p:sldId id="259" r:id="rId10"/>
    <p:sldId id="262" r:id="rId11"/>
    <p:sldId id="269" r:id="rId12"/>
    <p:sldId id="263" r:id="rId13"/>
    <p:sldId id="264" r:id="rId14"/>
    <p:sldId id="265" r:id="rId15"/>
    <p:sldId id="266" r:id="rId16"/>
    <p:sldId id="268" r:id="rId17"/>
    <p:sldId id="270" r:id="rId18"/>
    <p:sldId id="267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357" autoAdjust="0"/>
  </p:normalViewPr>
  <p:slideViewPr>
    <p:cSldViewPr>
      <p:cViewPr>
        <p:scale>
          <a:sx n="91" d="100"/>
          <a:sy n="91" d="100"/>
        </p:scale>
        <p:origin x="-56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1CAD60-B2A6-4C85-A125-372EA305D5A9}" type="datetimeFigureOut">
              <a:rPr lang="de-DE" smtClean="0"/>
              <a:pPr/>
              <a:t>10.08.2017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5E02-0764-4453-895E-44AC3AF13D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www.gib-acht-im-verkehr.de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762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5E02-0764-4453-895E-44AC3AF13D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03648" y="18864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cyclists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6"/>
          <p:cNvSpPr txBox="1">
            <a:spLocks noChangeArrowheads="1"/>
          </p:cNvSpPr>
          <p:nvPr userDrawn="1"/>
        </p:nvSpPr>
        <p:spPr bwMode="auto">
          <a:xfrm>
            <a:off x="3635896" y="6453336"/>
            <a:ext cx="1897062" cy="2460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www.gib-</a:t>
            </a:r>
            <a:r>
              <a:rPr lang="de-DE" altLang="de-DE" sz="1000" b="1" dirty="0" smtClean="0">
                <a:solidFill>
                  <a:srgbClr val="FF0000"/>
                </a:solidFill>
              </a:rPr>
              <a:t>acht</a:t>
            </a:r>
            <a:r>
              <a:rPr lang="de-DE" altLang="de-DE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-im-verkehr.de</a:t>
            </a:r>
            <a:endParaRPr lang="de-DE" altLang="de-DE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0" descr="I:\Medienarchiv_bilder\01.1_bilder-praeventionsportal\werkzeuge\gib-acht-image-fusszeile\image-display\display-image_headline.png"/>
          <p:cNvPicPr>
            <a:picLocks noChangeAspect="1" noChangeArrowheads="1"/>
          </p:cNvPicPr>
          <p:nvPr userDrawn="1"/>
        </p:nvPicPr>
        <p:blipFill>
          <a:blip r:embed="rId13" cstate="print">
            <a:lum bright="10000"/>
          </a:blip>
          <a:srcRect l="2043" t="35947" b="52547"/>
          <a:stretch>
            <a:fillRect/>
          </a:stretch>
        </p:blipFill>
        <p:spPr bwMode="auto">
          <a:xfrm>
            <a:off x="0" y="764704"/>
            <a:ext cx="914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gib-8-logo_farb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72400" y="116632"/>
            <a:ext cx="720080" cy="604904"/>
          </a:xfrm>
          <a:prstGeom prst="rect">
            <a:avLst/>
          </a:prstGeom>
        </p:spPr>
      </p:pic>
      <p:pic>
        <p:nvPicPr>
          <p:cNvPr id="10" name="Grafik 9" descr="725px-Zeichen_237.svg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23528" y="82764"/>
            <a:ext cx="864096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Flag_of_Germany.svg&amp;filetimestamp=2007092618283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12" Type="http://schemas.openxmlformats.org/officeDocument/2006/relationships/image" Target="../media/image39.png"/><Relationship Id="rId2" Type="http://schemas.openxmlformats.org/officeDocument/2006/relationships/hyperlink" Target="http://en.wikipedia.org/wiki/Road_signs_in_German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5028184" y="1484784"/>
            <a:ext cx="30722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Tips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guests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dirty="0">
                <a:latin typeface="Arial" pitchFamily="34" charset="0"/>
                <a:cs typeface="Arial" pitchFamily="34" charset="0"/>
              </a:rPr>
              <a:t>in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Germany.</a:t>
            </a:r>
          </a:p>
          <a:p>
            <a:pPr algn="ctr"/>
            <a:endParaRPr lang="de-DE" sz="2800" b="1" dirty="0" smtClean="0"/>
          </a:p>
        </p:txBody>
      </p:sp>
      <p:pic>
        <p:nvPicPr>
          <p:cNvPr id="5" name="Grafik 4" descr="polizei_radfah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456384" cy="5181652"/>
          </a:xfrm>
          <a:prstGeom prst="rect">
            <a:avLst/>
          </a:prstGeom>
        </p:spPr>
      </p:pic>
      <p:pic>
        <p:nvPicPr>
          <p:cNvPr id="4" name="Picture 4" descr="Flag of Germany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08920"/>
            <a:ext cx="2003425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ung-Blocklinien-Graustufen-fr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5" name="Grafik 4" descr="zeichen_radfahrer_ob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941168"/>
            <a:ext cx="308621" cy="799078"/>
          </a:xfrm>
          <a:prstGeom prst="rect">
            <a:avLst/>
          </a:prstGeom>
        </p:spPr>
      </p:pic>
      <p:pic>
        <p:nvPicPr>
          <p:cNvPr id="6" name="Grafik 5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07681" y="3022661"/>
            <a:ext cx="628606" cy="955968"/>
          </a:xfrm>
          <a:prstGeom prst="rect">
            <a:avLst/>
          </a:prstGeom>
        </p:spPr>
      </p:pic>
      <p:pic>
        <p:nvPicPr>
          <p:cNvPr id="7" name="Grafik 6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92287" y="3778253"/>
            <a:ext cx="628606" cy="95596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79512" y="1196752"/>
            <a:ext cx="321434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Road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crossing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traffic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signs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Vorfahrtsschilder.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 descr="Zeichen_205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013176"/>
            <a:ext cx="648072" cy="577610"/>
          </a:xfrm>
          <a:prstGeom prst="rect">
            <a:avLst/>
          </a:prstGeom>
        </p:spPr>
      </p:pic>
      <p:pic>
        <p:nvPicPr>
          <p:cNvPr id="15" name="Grafik 14" descr="Zeichen_206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483768" y="2204864"/>
            <a:ext cx="585926" cy="585926"/>
          </a:xfrm>
          <a:prstGeom prst="rect">
            <a:avLst/>
          </a:prstGeom>
        </p:spPr>
      </p:pic>
      <p:pic>
        <p:nvPicPr>
          <p:cNvPr id="16" name="Grafik 15" descr="Zeichen_301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481360" y="2311729"/>
            <a:ext cx="648072" cy="578359"/>
          </a:xfrm>
          <a:prstGeom prst="rect">
            <a:avLst/>
          </a:prstGeom>
        </p:spPr>
      </p:pic>
      <p:pic>
        <p:nvPicPr>
          <p:cNvPr id="17" name="Grafik 16" descr="Zeichen_301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44855" y="4832009"/>
            <a:ext cx="648072" cy="5783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1094E-6 L -1.11927 -0.003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7 -0.0037 L 1.1507 -0.00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31251E-6 L -0.00104 -0.834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ung-Blocklinien-ampe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36712"/>
            <a:ext cx="6264696" cy="6021288"/>
          </a:xfrm>
          <a:prstGeom prst="rect">
            <a:avLst/>
          </a:prstGeom>
        </p:spPr>
      </p:pic>
      <p:pic>
        <p:nvPicPr>
          <p:cNvPr id="5" name="Grafik 4" descr="zeichen_radfahrer_ob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7173416"/>
            <a:ext cx="308621" cy="799078"/>
          </a:xfrm>
          <a:prstGeom prst="rect">
            <a:avLst/>
          </a:prstGeom>
        </p:spPr>
      </p:pic>
      <p:pic>
        <p:nvPicPr>
          <p:cNvPr id="6" name="Grafik 5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279622" y="2717314"/>
            <a:ext cx="520845" cy="792088"/>
          </a:xfrm>
          <a:prstGeom prst="rect">
            <a:avLst/>
          </a:prstGeom>
        </p:spPr>
      </p:pic>
      <p:pic>
        <p:nvPicPr>
          <p:cNvPr id="7" name="Grafik 6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627048" y="3515480"/>
            <a:ext cx="497504" cy="756592"/>
          </a:xfrm>
          <a:prstGeom prst="rect">
            <a:avLst/>
          </a:prstGeom>
        </p:spPr>
      </p:pic>
      <p:pic>
        <p:nvPicPr>
          <p:cNvPr id="9" name="Grafik 8" descr="zeichen_radfahrer_ob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851920" y="-845161"/>
            <a:ext cx="288032" cy="74576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17171" y="1052736"/>
            <a:ext cx="322716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Raod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crossing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traffic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lights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Ampelregelung.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1177E-7 L -0.24392 0.00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-0.00463 L 0.35938 -0.0046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13648 L -0.00121 -1.1808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5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185 L 0.02361 1.183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2123728" y="384363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Crossroads with right-of-way from the right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23728" y="110732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way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23728" y="209569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Stop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give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way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123728" y="303179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Right of way at the next crossroads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23728" y="483199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Pedestrian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crossing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123728" y="576810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Home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zone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444208" y="411191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entry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444208" y="119441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road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44208" y="208714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vehicles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444208" y="293233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One way to the left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Two-way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cycles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allowed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444208" y="4987049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Pedestrian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lane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444208" y="5840109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Bicycle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road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627784" y="6525344"/>
            <a:ext cx="547260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de-DE" sz="1100" b="1" dirty="0" err="1" smtClean="0">
                <a:latin typeface="Arial" pitchFamily="34" charset="0"/>
                <a:cs typeface="Arial" pitchFamily="34" charset="0"/>
              </a:rPr>
              <a:t>traffic</a:t>
            </a:r>
            <a:r>
              <a:rPr lang="de-DE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latin typeface="Arial" pitchFamily="34" charset="0"/>
                <a:cs typeface="Arial" pitchFamily="34" charset="0"/>
              </a:rPr>
              <a:t>signs</a:t>
            </a:r>
            <a:r>
              <a:rPr lang="de-DE" sz="11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90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de-DE" sz="900" dirty="0" smtClean="0">
                <a:latin typeface="Arial" pitchFamily="34" charset="0"/>
                <a:cs typeface="Arial" pitchFamily="34" charset="0"/>
                <a:hlinkClick r:id="rId2"/>
              </a:rPr>
              <a:t>://en.wikipedia.org/wiki/Road_signs_in_Germany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Grafik 33" descr="490px-Zusatzzeichen_1000-33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273939"/>
            <a:ext cx="576064" cy="423231"/>
          </a:xfrm>
          <a:prstGeom prst="rect">
            <a:avLst/>
          </a:prstGeom>
        </p:spPr>
      </p:pic>
      <p:pic>
        <p:nvPicPr>
          <p:cNvPr id="35" name="Grafik 34" descr="705px-Zeichen_239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79734"/>
            <a:ext cx="720080" cy="720080"/>
          </a:xfrm>
          <a:prstGeom prst="rect">
            <a:avLst/>
          </a:prstGeom>
        </p:spPr>
      </p:pic>
      <p:pic>
        <p:nvPicPr>
          <p:cNvPr id="37" name="Grafik 36" descr="760px-Zeichen_244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4035" y="5664634"/>
            <a:ext cx="718268" cy="718268"/>
          </a:xfrm>
          <a:prstGeom prst="rect">
            <a:avLst/>
          </a:prstGeom>
        </p:spPr>
      </p:pic>
      <p:pic>
        <p:nvPicPr>
          <p:cNvPr id="38" name="Grafik 37" descr="Zeichen_102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005" y="2852935"/>
            <a:ext cx="792089" cy="695854"/>
          </a:xfrm>
          <a:prstGeom prst="rect">
            <a:avLst/>
          </a:prstGeom>
        </p:spPr>
      </p:pic>
      <p:pic>
        <p:nvPicPr>
          <p:cNvPr id="39" name="Grafik 38" descr="Zeichen_205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9453" y="1052736"/>
            <a:ext cx="727129" cy="648072"/>
          </a:xfrm>
          <a:prstGeom prst="rect">
            <a:avLst/>
          </a:prstGeom>
        </p:spPr>
      </p:pic>
      <p:pic>
        <p:nvPicPr>
          <p:cNvPr id="40" name="Grafik 39" descr="Zeichen_206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1916832"/>
            <a:ext cx="729942" cy="729942"/>
          </a:xfrm>
          <a:prstGeom prst="rect">
            <a:avLst/>
          </a:prstGeom>
        </p:spPr>
      </p:pic>
      <p:pic>
        <p:nvPicPr>
          <p:cNvPr id="41" name="Grafik 40" descr="Zeichen_220-10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7828" y="2824473"/>
            <a:ext cx="1132040" cy="432048"/>
          </a:xfrm>
          <a:prstGeom prst="rect">
            <a:avLst/>
          </a:prstGeom>
        </p:spPr>
      </p:pic>
      <p:pic>
        <p:nvPicPr>
          <p:cNvPr id="42" name="Grafik 41" descr="Zeichen_250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1916832"/>
            <a:ext cx="720080" cy="720080"/>
          </a:xfrm>
          <a:prstGeom prst="rect">
            <a:avLst/>
          </a:prstGeom>
        </p:spPr>
      </p:pic>
      <p:pic>
        <p:nvPicPr>
          <p:cNvPr id="43" name="Grafik 42" descr="Zeichen_301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1497" y="3725741"/>
            <a:ext cx="806876" cy="720080"/>
          </a:xfrm>
          <a:prstGeom prst="rect">
            <a:avLst/>
          </a:prstGeom>
        </p:spPr>
      </p:pic>
      <p:pic>
        <p:nvPicPr>
          <p:cNvPr id="44" name="Grafik 43" descr="Zeichen_306_-_Vorfahrtstraße,_StVO_1970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1052736"/>
            <a:ext cx="720080" cy="720080"/>
          </a:xfrm>
          <a:prstGeom prst="rect">
            <a:avLst/>
          </a:prstGeom>
        </p:spPr>
      </p:pic>
      <p:pic>
        <p:nvPicPr>
          <p:cNvPr id="45" name="Grafik 44" descr="Zeichen_325.1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52181" y="5589240"/>
            <a:ext cx="1071547" cy="720080"/>
          </a:xfrm>
          <a:prstGeom prst="rect">
            <a:avLst/>
          </a:prstGeom>
        </p:spPr>
      </p:pic>
      <p:pic>
        <p:nvPicPr>
          <p:cNvPr id="46" name="Grafik 45" descr="Zeichen_350-10.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59632" y="4699017"/>
            <a:ext cx="648072" cy="648072"/>
          </a:xfrm>
          <a:prstGeom prst="rect">
            <a:avLst/>
          </a:prstGeom>
        </p:spPr>
      </p:pic>
      <p:pic>
        <p:nvPicPr>
          <p:cNvPr id="47" name="Grafik 46" descr="725px-Zeichen_267.sv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36096" y="3933056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1340768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Important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phone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Wichtige Telefonnummern.</a:t>
            </a:r>
          </a:p>
          <a:p>
            <a:endParaRPr lang="de-DE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Police / Emergency 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Polizei / Notruf  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110 </a:t>
            </a: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Rescue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Services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Feuerwehr / Rettungsdienst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112 </a:t>
            </a:r>
          </a:p>
        </p:txBody>
      </p:sp>
      <p:pic>
        <p:nvPicPr>
          <p:cNvPr id="6" name="Picture 2" descr="I:\01-medienarchiv-bilder\01.2_prach-freisteller\rettungswagen-hilfsdiens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12368" cy="18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01-medienarchiv-bilder\01.2_prach-freisteller\polizei-streifenwagen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4756"/>
            <a:ext cx="3024336" cy="17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olize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88963"/>
            <a:ext cx="5904657" cy="500906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567098" y="908720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Police Baden-Württemberg: „Can I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?“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31640" y="537321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All road users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germany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have to use the existing roads. </a:t>
            </a:r>
          </a:p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Deutschland haben alle Verkehrsteilnehmer die vorhandenen Straßen zu benutzen (Straßenbenutzungspflicht). </a:t>
            </a:r>
          </a:p>
        </p:txBody>
      </p:sp>
      <p:sp>
        <p:nvSpPr>
          <p:cNvPr id="16" name="Rechteck 15"/>
          <p:cNvSpPr/>
          <p:nvPr/>
        </p:nvSpPr>
        <p:spPr>
          <a:xfrm>
            <a:off x="755576" y="1124744"/>
            <a:ext cx="537518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lane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cyclists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streets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Straßenbenutzungspflicht.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Grafik 4" descr="zeichen_strassenb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6840760" cy="27327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zeichen_radweg_fa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33" y="3284985"/>
            <a:ext cx="3836527" cy="243192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09828" y="1179329"/>
            <a:ext cx="449995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Special ways (lane) for cyclists.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Cyclists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ways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lane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Radwegebenutzungspflicht.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 rot="420000">
            <a:off x="956681" y="3720026"/>
            <a:ext cx="2952328" cy="216528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940000">
            <a:off x="756734" y="3729443"/>
            <a:ext cx="2952328" cy="223224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zeichen_radweg_r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519" y="3284984"/>
            <a:ext cx="3840945" cy="2434729"/>
          </a:xfrm>
          <a:prstGeom prst="rect">
            <a:avLst/>
          </a:prstGeom>
        </p:spPr>
      </p:pic>
      <p:pic>
        <p:nvPicPr>
          <p:cNvPr id="10" name="Grafik 9" descr="725px-Zeichen_237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6176" y="1256792"/>
            <a:ext cx="792088" cy="792088"/>
          </a:xfrm>
          <a:prstGeom prst="rect">
            <a:avLst/>
          </a:prstGeom>
        </p:spPr>
      </p:pic>
      <p:pic>
        <p:nvPicPr>
          <p:cNvPr id="12" name="Grafik 11" descr="725px-Zeichen_240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1268760"/>
            <a:ext cx="792088" cy="792088"/>
          </a:xfrm>
          <a:prstGeom prst="rect">
            <a:avLst/>
          </a:prstGeom>
        </p:spPr>
      </p:pic>
      <p:pic>
        <p:nvPicPr>
          <p:cNvPr id="18" name="Grafik 17" descr="Zeichen_241-30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268760"/>
            <a:ext cx="792088" cy="79208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724128" y="206084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cyclists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85134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cyclists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rigth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pedestrians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9563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Mixed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cyclists</a:t>
            </a:r>
            <a:endParaRPr lang="de-DE" sz="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pedestrians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zeichen_handzeichen_fa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2567415"/>
            <a:ext cx="1266614" cy="362432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755576" y="1124744"/>
            <a:ext cx="458010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driving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direction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Show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driving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direction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look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Fahrtrichtung anzeigen – vorher umschauen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1027618" y="2708922"/>
            <a:ext cx="2608278" cy="244827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>
            <a:off x="971600" y="2698081"/>
            <a:ext cx="2594604" cy="245911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zeichen_handzeichen_r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462" y="2564904"/>
            <a:ext cx="1940815" cy="3582684"/>
          </a:xfrm>
          <a:prstGeom prst="rect">
            <a:avLst/>
          </a:prstGeom>
        </p:spPr>
      </p:pic>
      <p:pic>
        <p:nvPicPr>
          <p:cNvPr id="15" name="Grafik 14" descr="zeichen_handzeichen_r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14750" y="2564904"/>
            <a:ext cx="1862316" cy="3582684"/>
          </a:xfrm>
          <a:prstGeom prst="rect">
            <a:avLst/>
          </a:prstGeom>
        </p:spPr>
      </p:pic>
      <p:sp>
        <p:nvSpPr>
          <p:cNvPr id="16" name="Rechteckiger Pfeil 15"/>
          <p:cNvSpPr/>
          <p:nvPr/>
        </p:nvSpPr>
        <p:spPr>
          <a:xfrm>
            <a:off x="6732240" y="1124744"/>
            <a:ext cx="576064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H="1">
            <a:off x="5868144" y="1124744"/>
            <a:ext cx="576064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strass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0648" y="2276872"/>
            <a:ext cx="10404648" cy="458112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55576" y="1052736"/>
            <a:ext cx="332001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roads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Take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care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pedestrians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Nimm Rücksicht auf Fußgänger.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zeichen_ruecksicht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7" y="2377156"/>
            <a:ext cx="2232248" cy="4276036"/>
          </a:xfrm>
          <a:prstGeom prst="rect">
            <a:avLst/>
          </a:prstGeom>
        </p:spPr>
      </p:pic>
      <p:pic>
        <p:nvPicPr>
          <p:cNvPr id="15" name="Grafik 14" descr="Zeichen_325.1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267841"/>
            <a:ext cx="1152128" cy="774230"/>
          </a:xfrm>
          <a:prstGeom prst="rect">
            <a:avLst/>
          </a:prstGeom>
        </p:spPr>
      </p:pic>
      <p:pic>
        <p:nvPicPr>
          <p:cNvPr id="8" name="Grafik 7" descr="725px-Zeichen_240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1268760"/>
            <a:ext cx="792088" cy="792088"/>
          </a:xfrm>
          <a:prstGeom prst="rect">
            <a:avLst/>
          </a:prstGeom>
        </p:spPr>
      </p:pic>
      <p:pic>
        <p:nvPicPr>
          <p:cNvPr id="13" name="Grafik 12" descr="Zeichen_241-30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268760"/>
            <a:ext cx="792088" cy="79208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885134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cyclists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rigth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pedestrians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95637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Mixed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cyclists</a:t>
            </a:r>
            <a:endParaRPr lang="de-DE" sz="9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pedestrians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72591" y="206084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Home </a:t>
            </a:r>
            <a:r>
              <a:rPr lang="de-DE" sz="9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zone</a:t>
            </a:r>
            <a:endParaRPr lang="de-DE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eichen_zu-zweit_fa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2858241" cy="30045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7584" y="1196752"/>
            <a:ext cx="6480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Best –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alone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bicycle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Don‘t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ride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bike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seats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Nur alleine auf dem Fahrrad – für Kinder spezielle Sitze.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899592" y="2852936"/>
            <a:ext cx="2880320" cy="288032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611560" y="2852936"/>
            <a:ext cx="3024336" cy="288032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zeichen_zu-zweit_r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2808312" cy="2950105"/>
          </a:xfrm>
          <a:prstGeom prst="rect">
            <a:avLst/>
          </a:prstGeom>
        </p:spPr>
      </p:pic>
      <p:pic>
        <p:nvPicPr>
          <p:cNvPr id="10" name="Grafik 9" descr="zeichen_zu-zweit_r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44824"/>
            <a:ext cx="2259936" cy="23740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8385_seitlich_rechts_fre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45697"/>
            <a:ext cx="3096344" cy="3312303"/>
          </a:xfrm>
          <a:prstGeom prst="rect">
            <a:avLst/>
          </a:prstGeom>
        </p:spPr>
      </p:pic>
      <p:pic>
        <p:nvPicPr>
          <p:cNvPr id="7" name="Grafik 6" descr="8384_vorn_fre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40" y="1793667"/>
            <a:ext cx="5304472" cy="506433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572000" y="1700808"/>
            <a:ext cx="41472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Yor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brain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vulnerable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fall.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Dein Bestes ist dein Gehirn – es ist dein 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verwundbarster Punkt bei Stürzen.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12474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Protect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cycling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bicycle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helmet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zeichen_li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0688" y="3097303"/>
            <a:ext cx="6846103" cy="308789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27584" y="126876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it gets dark 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the lighting of the bicycle – bright clothing and reflectors you make visible.</a:t>
            </a:r>
          </a:p>
          <a:p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Benutze die Fahrradbeleuchtung – helle Kleidung und Reflektoren machen dich sichtbar.</a:t>
            </a:r>
            <a:endParaRPr lang="de-DE" sz="16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zeichen_licht_dunkel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3024336" cy="31703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uzung-Blocklinien-Graustufen-fr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5" name="Grafik 4" descr="zeichen_radfahrer_ob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085184"/>
            <a:ext cx="308621" cy="799078"/>
          </a:xfrm>
          <a:prstGeom prst="rect">
            <a:avLst/>
          </a:prstGeom>
        </p:spPr>
      </p:pic>
      <p:pic>
        <p:nvPicPr>
          <p:cNvPr id="6" name="Grafik 5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351713" y="2977287"/>
            <a:ext cx="628606" cy="95596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79512" y="1196752"/>
            <a:ext cx="294099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Road crossing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Right of way from the right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Vorfahrt „Rechts vor Links“.</a:t>
            </a:r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 descr="zeichen_au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59417" y="3769375"/>
            <a:ext cx="628606" cy="9559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1094E-6 L -1.00521 0.00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0914E-6 L -0.00104 -0.834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1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25237E-6 L 0.79826 -0.003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RollupImage xmlns="http://schemas.microsoft.com/sharepoint/v3">&lt;img alt="" src="/Praevention/verkehr/PublishingImages/fahrrad02.jpg" style="border:0px solid" /&gt;</PublishingRollupImage>
    <Polizei_x0020_-_x0020_intern xmlns="dbb5a186-ea06-496c-9fa0-b0cd662df542">Vorträge / Präsentationen</Polizei_x0020_-_x0020_intern>
    <Medienbibliothek xmlns="a2150953-5a49-4cbd-9b74-72d3283cd66b">
      <Value>Medienbibliothek</Value>
    </Medienbibliothek>
    <Thema xmlns="dbb5a186-ea06-496c-9fa0-b0cd662df542">
      <Value>Verkehr</Value>
    </Thema>
    <VS-NfD xmlns="3d338ecf-a853-4930-9693-c4144699760b">Nein</VS-NfD>
    <Ablaufaktion xmlns="3d338ecf-a853-4930-9693-c4144699760b">Wiedervorlage</Ablaufaktion>
    <Klassifizierung xmlns="3d338ecf-a853-4930-9693-c4144699760b"/>
    <Teaser xmlns="3d338ecf-a853-4930-9693-c4144699760b">Einfache Regeln für Radfahrer als Gäste in Deutschland, insbesondere für Flüchtlinge. Die Präsentation schreiben wir gerne auf der Grundlage Ihrer Anregungen fort.</Teaser>
    <Herausgeber_x0020__x0028_Prävention_x0029_1 xmlns="dbb5a186-ea06-496c-9fa0-b0cd662df542">
      <Value>Koordinierungs- und Entwicklungsstelle Verkehrsprävention Baden-Württemberg</Value>
    </Herausgeber_x0020__x0028_Prävention_x0029_1>
    <Hauptthemen xmlns="d13c1015-14f1-499a-8467-90b4c29f5291">
      <Value>Spiel - Spaß - Trends</Value>
    </Hauptthemen>
    <Medium xmlns="dbb5a186-ea06-496c-9fa0-b0cd662df542">Sonstiges</Medium>
    <Altersgruppe xmlns="dbb5a186-ea06-496c-9fa0-b0cd662df542"/>
    <Bestellbar xmlns="d13c1015-14f1-499a-8467-90b4c29f5291">nein</Bestellbar>
    <Stand xmlns="3d338ecf-a853-4930-9693-c4144699760b">2014-12-04T23:00:00+00:00</Stand>
    <Datum xmlns="3d338ecf-a853-4930-9693-c4144699760b">2014-12-30T23:00:00+00:00</Datum>
    <Themenbereiche xmlns="3d338ecf-a853-4930-9693-c4144699760b">
      <Value>25</Value>
    </Themenbereiche>
    <Portalauflistung xmlns="3d338ecf-a853-4930-9693-c4144699760b">true</Portalauflistung>
    <Jahr xmlns="dbb5a186-ea06-496c-9fa0-b0cd662df542" xsi:nil="true"/>
    <Medienauswahl xmlns="dbb5a186-ea06-496c-9fa0-b0cd662df542"/>
    <Zielgruppe_x0020__x0028_extern_x0029_ xmlns="dbb5a186-ea06-496c-9fa0-b0cd662df542">
      <Value>Polizei</Value>
    </Zielgruppe_x0020__x0028_extern_x0029_>
    <Artikelnummer xmlns="d13c1015-14f1-499a-8467-90b4c29f5291" xsi:nil="true"/>
  </documentManagement>
</p:properties>
</file>

<file path=customXml/item2.xml><?xml version="1.0" encoding="utf-8"?>
<?mso-contentType ?>
<spe:Receivers xmlns:spe="http://schemas.microsoft.com/sharepoint/events">
  <Receiver>
    <Name/>
    <Type>10001</Type>
    <SequenceNumber>10000</SequenceNumber>
    <Assembly>PO.VSNfD, Version=1.0.0.0, Culture=neutral, PublicKeyToken=43fd598f02ce42ec</Assembly>
    <Class>PO.VSNfD.SecuritySetterItemEventReceiver</Class>
    <Data/>
    <Filter/>
  </Receiver>
  <Receiver>
    <Name/>
    <Type>10002</Type>
    <SequenceNumber>10000</SequenceNumber>
    <Assembly>PO.VSNfD, Version=1.0.0.0, Culture=neutral, PublicKeyToken=43fd598f02ce42ec</Assembly>
    <Class>PO.VSNfD.SecuritySetterItemEventReceiver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 Polizei-Online" ma:contentTypeID="0x01010068BC7623BA4600409018FBCF305A396600A8B4F2DDFB4B5F4990330AE07758EA2A" ma:contentTypeVersion="35" ma:contentTypeDescription="Dokument Polizei-Online" ma:contentTypeScope="" ma:versionID="9145f0c2ca23740274b9a5304b94b669">
  <xsd:schema xmlns:xsd="http://www.w3.org/2001/XMLSchema" xmlns:xs="http://www.w3.org/2001/XMLSchema" xmlns:p="http://schemas.microsoft.com/office/2006/metadata/properties" xmlns:ns1="http://schemas.microsoft.com/sharepoint/v3" xmlns:ns2="3d338ecf-a853-4930-9693-c4144699760b" xmlns:ns3="d13c1015-14f1-499a-8467-90b4c29f5291" xmlns:ns4="dbb5a186-ea06-496c-9fa0-b0cd662df542" xmlns:ns5="a2150953-5a49-4cbd-9b74-72d3283cd66b" targetNamespace="http://schemas.microsoft.com/office/2006/metadata/properties" ma:root="true" ma:fieldsID="e838eae9731b9d2a46201cb2d3bf8065" ns1:_="" ns2:_="" ns3:_="" ns4:_="" ns5:_="">
    <xsd:import namespace="http://schemas.microsoft.com/sharepoint/v3"/>
    <xsd:import namespace="3d338ecf-a853-4930-9693-c4144699760b"/>
    <xsd:import namespace="d13c1015-14f1-499a-8467-90b4c29f5291"/>
    <xsd:import namespace="dbb5a186-ea06-496c-9fa0-b0cd662df542"/>
    <xsd:import namespace="a2150953-5a49-4cbd-9b74-72d3283cd66b"/>
    <xsd:element name="properties">
      <xsd:complexType>
        <xsd:sequence>
          <xsd:element name="documentManagement">
            <xsd:complexType>
              <xsd:all>
                <xsd:element ref="ns2:Teaser" minOccurs="0"/>
                <xsd:element ref="ns3:Hauptthemen" minOccurs="0"/>
                <xsd:element ref="ns2:Stand" minOccurs="0"/>
                <xsd:element ref="ns3:Artikelnummer" minOccurs="0"/>
                <xsd:element ref="ns3:Bestellbar" minOccurs="0"/>
                <xsd:element ref="ns4:Medium" minOccurs="0"/>
                <xsd:element ref="ns2:Portalauflistung" minOccurs="0"/>
                <xsd:element ref="ns1:PublishingRollupImage" minOccurs="0"/>
                <xsd:element ref="ns5:Medienbibliothek" minOccurs="0"/>
                <xsd:element ref="ns4:Polizei_x0020_-_x0020_intern" minOccurs="0"/>
                <xsd:element ref="ns4:Thema" minOccurs="0"/>
                <xsd:element ref="ns4:Medienauswahl" minOccurs="0"/>
                <xsd:element ref="ns4:Altersgruppe" minOccurs="0"/>
                <xsd:element ref="ns4:Herausgeber_x0020__x0028_Prävention_x0029_1" minOccurs="0"/>
                <xsd:element ref="ns4:Zielgruppe_x0020__x0028_extern_x0029_" minOccurs="0"/>
                <xsd:element ref="ns2:Klassifizierung" minOccurs="0"/>
                <xsd:element ref="ns4:Jahr" minOccurs="0"/>
                <xsd:element ref="ns2:Themenbereiche" minOccurs="0"/>
                <xsd:element ref="ns2:VS-NfD"/>
                <xsd:element ref="ns2:Datum"/>
                <xsd:element ref="ns2:Ablaufak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9" nillable="true" ma:displayName="Rollupbild" ma:description="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38ecf-a853-4930-9693-c4144699760b" elementFormDefault="qualified">
    <xsd:import namespace="http://schemas.microsoft.com/office/2006/documentManagement/types"/>
    <xsd:import namespace="http://schemas.microsoft.com/office/infopath/2007/PartnerControls"/>
    <xsd:element name="Teaser" ma:index="2" nillable="true" ma:displayName="Beschreibung" ma:default="" ma:internalName="Teaser" ma:readOnly="false">
      <xsd:simpleType>
        <xsd:restriction base="dms:Note">
          <xsd:maxLength value="255"/>
        </xsd:restriction>
      </xsd:simpleType>
    </xsd:element>
    <xsd:element name="Stand" ma:index="4" nillable="true" ma:displayName="Stand" ma:format="DateOnly" ma:internalName="Stand">
      <xsd:simpleType>
        <xsd:restriction base="dms:DateTime"/>
      </xsd:simpleType>
    </xsd:element>
    <xsd:element name="Portalauflistung" ma:index="8" nillable="true" ma:displayName="Portalauflistung" ma:default="0" ma:internalName="Portalauflistung">
      <xsd:simpleType>
        <xsd:restriction base="dms:Boolean"/>
      </xsd:simpleType>
    </xsd:element>
    <xsd:element name="Klassifizierung" ma:index="17" nillable="true" ma:displayName="Klassifizierung" ma:hidden="true" ma:internalName="Klassifizierung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et"/>
                    <xsd:enumeration value="LVN"/>
                    <xsd:enumeration value="Extrapol"/>
                  </xsd:restriction>
                </xsd:simpleType>
              </xsd:element>
            </xsd:sequence>
          </xsd:extension>
        </xsd:complexContent>
      </xsd:complexType>
    </xsd:element>
    <xsd:element name="Themenbereiche" ma:index="19" nillable="true" ma:displayName="Themenbereiche" ma:list="c1d54453-d37b-4bf4-b2cc-712fc5a36724" ma:internalName="Themenbereiche" ma:readOnly="false" ma:showField="Title" ma:web="3d338ecf-a853-4930-9693-c4144699760b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S-NfD" ma:index="20" ma:displayName="VS-NfD" ma:description="Mit der Einstufung &quot;VS-NfD&quot; durch Kennzeichnung dieses Dokumentes bestätigen Sie, dass Ihnen die Zustimmung des Portalverantwortlichen bzw. des Behördenleiters zur Veröffentlichung dieses Dokumentes in POLIZEI-ONLINE vorliegt." ma:format="RadioButtons" ma:internalName="VS_x002d_NfD">
      <xsd:simpleType>
        <xsd:restriction base="dms:Choice">
          <xsd:enumeration value="Nein"/>
          <xsd:enumeration value="Ja"/>
        </xsd:restriction>
      </xsd:simpleType>
    </xsd:element>
    <xsd:element name="Datum" ma:index="27" ma:displayName="Ablaufdatum" ma:format="DateOnly" ma:internalName="Datum" ma:readOnly="false">
      <xsd:simpleType>
        <xsd:restriction base="dms:DateTime"/>
      </xsd:simpleType>
    </xsd:element>
    <xsd:element name="Ablaufaktion" ma:index="28" ma:displayName="Ablaufaktion" ma:description="Aktion bei Erreichen des Ablaufdatums" ma:format="RadioButtons" ma:internalName="Ablaufaktion" ma:readOnly="false">
      <xsd:simpleType>
        <xsd:restriction base="dms:Choice">
          <xsd:enumeration value="Löschung"/>
          <xsd:enumeration value="Wiedervorlag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c1015-14f1-499a-8467-90b4c29f5291" elementFormDefault="qualified">
    <xsd:import namespace="http://schemas.microsoft.com/office/2006/documentManagement/types"/>
    <xsd:import namespace="http://schemas.microsoft.com/office/infopath/2007/PartnerControls"/>
    <xsd:element name="Hauptthemen" ma:index="3" nillable="true" ma:displayName="Hauptthemen" ma:internalName="Hauptthem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kohol / Drogen / Medikamente"/>
                    <xsd:enumeration value="Arbeitsplatz Straße"/>
                    <xsd:enumeration value="Migranten"/>
                    <xsd:enumeration value="Junge Fahrer"/>
                    <xsd:enumeration value="Kinder / sicherer Schulweg"/>
                    <xsd:enumeration value="Biker"/>
                    <xsd:enumeration value="Senioren"/>
                    <xsd:enumeration value="Spiel - Spaß - Trends"/>
                    <xsd:enumeration value="Weitere Themen (A-Z)"/>
                    <xsd:enumeration value="Sicherheitsartikel"/>
                    <xsd:enumeration value="Prävention-Live"/>
                  </xsd:restriction>
                </xsd:simpleType>
              </xsd:element>
            </xsd:sequence>
          </xsd:extension>
        </xsd:complexContent>
      </xsd:complexType>
    </xsd:element>
    <xsd:element name="Artikelnummer" ma:index="5" nillable="true" ma:displayName="Artikelnummer" ma:internalName="Artikelnummer">
      <xsd:simpleType>
        <xsd:restriction base="dms:Text">
          <xsd:maxLength value="255"/>
        </xsd:restriction>
      </xsd:simpleType>
    </xsd:element>
    <xsd:element name="Bestellbar" ma:index="6" nillable="true" ma:displayName="Über KEV bestellbar" ma:description="Wenn nicht über KEV bestellbar, dann Erläuterung unter Beschreibung" ma:format="Dropdown" ma:internalName="Bestellbar">
      <xsd:simpleType>
        <xsd:restriction base="dms:Choice">
          <xsd:enumeration value="ja"/>
          <xsd:enumeration value="ne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5a186-ea06-496c-9fa0-b0cd662df542" elementFormDefault="qualified">
    <xsd:import namespace="http://schemas.microsoft.com/office/2006/documentManagement/types"/>
    <xsd:import namespace="http://schemas.microsoft.com/office/infopath/2007/PartnerControls"/>
    <xsd:element name="Medium" ma:index="7" nillable="true" ma:displayName="Medium" ma:description="Um was für eine Medienart handelt es sich?" ma:format="Dropdown" ma:internalName="Medium">
      <xsd:simpleType>
        <xsd:restriction base="dms:Choice">
          <xsd:enumeration value="Aufkleber"/>
          <xsd:enumeration value="Broschüre"/>
          <xsd:enumeration value="Buch"/>
          <xsd:enumeration value="CD-ROM / DVD"/>
          <xsd:enumeration value="Computerspiel"/>
          <xsd:enumeration value="Faltblatt"/>
          <xsd:enumeration value="Film"/>
          <xsd:enumeration value="Flyer"/>
          <xsd:enumeration value="Internet-Auftritt"/>
          <xsd:enumeration value="Merkblatt"/>
          <xsd:enumeration value="Pass"/>
          <xsd:enumeration value="Plakat"/>
          <xsd:enumeration value="Präsentationssystem"/>
          <xsd:enumeration value="Präventionshandbuch"/>
          <xsd:enumeration value="Sonstiges"/>
        </xsd:restriction>
      </xsd:simpleType>
    </xsd:element>
    <xsd:element name="Polizei_x0020_-_x0020_intern" ma:index="11" nillable="true" ma:displayName="Polizei - intern" ma:default="" ma:description="Veröffentlichungen nur für die Polizei" ma:format="Dropdown" ma:internalName="Polizei_x0020__x002d__x0020_intern">
      <xsd:simpleType>
        <xsd:restriction base="dms:Choice">
          <xsd:enumeration value="Auswertebericht"/>
          <xsd:enumeration value="Beschluss"/>
          <xsd:enumeration value="Dienstanweisung"/>
          <xsd:enumeration value="Dokumentation"/>
          <xsd:enumeration value="Erlass"/>
          <xsd:enumeration value="Infoblatt"/>
          <xsd:enumeration value="Leitlinie"/>
          <xsd:enumeration value="Newsletter / Trendletter"/>
          <xsd:enumeration value="Pressemitteilung"/>
          <xsd:enumeration value="Protokoll"/>
          <xsd:enumeration value="Verwaltungsvorschrift"/>
          <xsd:enumeration value="Vorträge / Präsentationen"/>
          <xsd:enumeration value="Sonstiges"/>
        </xsd:restriction>
      </xsd:simpleType>
    </xsd:element>
    <xsd:element name="Thema" ma:index="12" nillable="true" ma:displayName="Thema" ma:default="" ma:description="Welche Themen werden in dem Medium behandelt" ma:internalName="Them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trug"/>
                    <xsd:enumeration value="Diebstahl"/>
                    <xsd:enumeration value="Drogen"/>
                    <xsd:enumeration value="Gewalt"/>
                    <xsd:enumeration value="Integration"/>
                    <xsd:enumeration value="Internet"/>
                    <xsd:enumeration value="Jugendkriminalität"/>
                    <xsd:enumeration value="Medienkompetenz"/>
                    <xsd:enumeration value="Opferschutz"/>
                    <xsd:enumeration value="Raub"/>
                    <xsd:enumeration value="Sexualdelikte"/>
                    <xsd:enumeration value="Einbruchschutz"/>
                    <xsd:enumeration value="Verkehr"/>
                  </xsd:restriction>
                </xsd:simpleType>
              </xsd:element>
            </xsd:sequence>
          </xsd:extension>
        </xsd:complexContent>
      </xsd:complexType>
    </xsd:element>
    <xsd:element name="Medienauswahl" ma:index="13" nillable="true" ma:displayName="Medienauswahl" ma:internalName="Medienauswah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ndesprävention"/>
                    <xsd:enumeration value="Landesprävention"/>
                    <xsd:enumeration value="Polizeidirektionen/-präsidien"/>
                    <xsd:enumeration value="Externe Stellen"/>
                  </xsd:restriction>
                </xsd:simpleType>
              </xsd:element>
            </xsd:sequence>
          </xsd:extension>
        </xsd:complexContent>
      </xsd:complexType>
    </xsd:element>
    <xsd:element name="Altersgruppe" ma:index="14" nillable="true" ma:displayName="Altersgruppe" ma:default="" ma:description="An welche Altersgruppe richtet sich das Medium?" ma:internalName="Altersgrup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inder"/>
                    <xsd:enumeration value="Jugendliche"/>
                    <xsd:enumeration value="Erwachsene"/>
                    <xsd:enumeration value="Senioren"/>
                  </xsd:restriction>
                </xsd:simpleType>
              </xsd:element>
            </xsd:sequence>
          </xsd:extension>
        </xsd:complexContent>
      </xsd:complexType>
    </xsd:element>
    <xsd:element name="Herausgeber_x0020__x0028_Prävention_x0029_1" ma:index="15" nillable="true" ma:displayName="Herausgeber (Prävention)" ma:default="" ma:description="Wer ist Herausgeber des Medium" ma:internalName="Herausgeber_x0020__x0028_Pr_x00e4_vention_x0029_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enministerium BW"/>
                    <xsd:enumeration value="Landeskriminalamt BW - Prävention"/>
                    <xsd:enumeration value="Programm Polizeiliche Kriminalprävention (ProPK)"/>
                    <xsd:enumeration value="Ministerium für Kultus, Jugend und Sport BW"/>
                    <xsd:enumeration value="Ministerium für Arbeit uns Sozial"/>
                    <xsd:enumeration value="Justisministerium BW"/>
                    <xsd:enumeration value="Bundeszentrale für gesundheitliche Aufklärung (BzgA)"/>
                    <xsd:enumeration value="Aktion Jugendschutz BW (ajs)"/>
                    <xsd:enumeration value="Bundesministerium für Familie, Senioren, Frauen und Jugend (BMFSFJ)"/>
                    <xsd:enumeration value="Koordinierungs- und Entwicklungsstelle Verkehrsprävention Baden-Württemberg"/>
                    <xsd:enumeration value="Sonstiges"/>
                  </xsd:restriction>
                </xsd:simpleType>
              </xsd:element>
            </xsd:sequence>
          </xsd:extension>
        </xsd:complexContent>
      </xsd:complexType>
    </xsd:element>
    <xsd:element name="Zielgruppe_x0020__x0028_extern_x0029_" ma:index="16" nillable="true" ma:displayName="Zielgruppe (extern)" ma:default="" ma:description="An welche Zielgruppe richtet sich das Medium" ma:internalName="Zielgruppe_x0020__x0028_extern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völkerung"/>
                    <xsd:enumeration value="Lehrer / Pädagogen"/>
                    <xsd:enumeration value="Eltern / Erziehungsverantwortliche"/>
                    <xsd:enumeration value="Schüler"/>
                    <xsd:enumeration value="Gewerbetreibende"/>
                    <xsd:enumeration value="Einzelhandel"/>
                    <xsd:enumeration value="Architekten / Planer"/>
                    <xsd:enumeration value="Kommunalverantwortliche"/>
                    <xsd:enumeration value="Polizei"/>
                    <xsd:enumeration value="Opfer"/>
                  </xsd:restriction>
                </xsd:simpleType>
              </xsd:element>
            </xsd:sequence>
          </xsd:extension>
        </xsd:complexContent>
      </xsd:complexType>
    </xsd:element>
    <xsd:element name="Jahr" ma:index="18" nillable="true" ma:displayName="Jahr" ma:description="Erscheinungsjahr. Nur bei Newsletter, Trendletter oder KKP aktuell ausfüllen." ma:format="Dropdown" ma:internalName="Jahr">
      <xsd:simpleType>
        <xsd:restriction base="dms:Choice">
          <xsd:enumeration value="1998"/>
          <xsd:enumeration value="1999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0953-5a49-4cbd-9b74-72d3283cd66b" elementFormDefault="qualified">
    <xsd:import namespace="http://schemas.microsoft.com/office/2006/documentManagement/types"/>
    <xsd:import namespace="http://schemas.microsoft.com/office/infopath/2007/PartnerControls"/>
    <xsd:element name="Medienbibliothek" ma:index="10" nillable="true" ma:displayName="Darstellung" ma:default="" ma:description="Wo soll das Medium angezeigt werden?" ma:internalName="Medienbibliothek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enbibliothek"/>
                    <xsd:enumeration value="Dienstgebrauch"/>
                    <xsd:enumeration value="Sonstig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Inhaltstyp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EBDE6-54B5-4C0A-9E07-84788582429B}">
  <ds:schemaRefs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dbb5a186-ea06-496c-9fa0-b0cd662df54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a2150953-5a49-4cbd-9b74-72d3283cd66b"/>
    <ds:schemaRef ds:uri="d13c1015-14f1-499a-8467-90b4c29f5291"/>
    <ds:schemaRef ds:uri="3d338ecf-a853-4930-9693-c4144699760b"/>
  </ds:schemaRefs>
</ds:datastoreItem>
</file>

<file path=customXml/itemProps2.xml><?xml version="1.0" encoding="utf-8"?>
<ds:datastoreItem xmlns:ds="http://schemas.openxmlformats.org/officeDocument/2006/customXml" ds:itemID="{CEBA1DB4-0386-4968-8197-781F9C663B4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A6D9947-57B0-4DE5-A131-DFCBF3DF3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338ecf-a853-4930-9693-c4144699760b"/>
    <ds:schemaRef ds:uri="d13c1015-14f1-499a-8467-90b4c29f5291"/>
    <ds:schemaRef ds:uri="dbb5a186-ea06-496c-9fa0-b0cd662df542"/>
    <ds:schemaRef ds:uri="a2150953-5a49-4cbd-9b74-72d3283cd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430D23-4DB5-4544-998F-C633D47A85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Radfahrer - einfache Regeln (simple rules) als ppt-Präsentation</dc:title>
  <dc:creator>Reinhold Faiss</dc:creator>
  <cp:lastModifiedBy>welkch</cp:lastModifiedBy>
  <cp:revision>198</cp:revision>
  <dcterms:created xsi:type="dcterms:W3CDTF">2014-12-01T10:23:30Z</dcterms:created>
  <dcterms:modified xsi:type="dcterms:W3CDTF">2017-08-10T10:30:51Z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0x01010068BC7623BA4600409018FBCF305A396600A8B4F2DDFB4B5F4990330AE07758EA2A</vt:lpwstr>
  </property>
</Properties>
</file>